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1"/>
  </p:sldMasterIdLst>
  <p:notesMasterIdLst>
    <p:notesMasterId r:id="rId18"/>
  </p:notesMasterIdLst>
  <p:sldIdLst>
    <p:sldId id="256" r:id="rId2"/>
    <p:sldId id="257" r:id="rId3"/>
    <p:sldId id="264" r:id="rId4"/>
    <p:sldId id="258" r:id="rId5"/>
    <p:sldId id="259" r:id="rId6"/>
    <p:sldId id="260" r:id="rId7"/>
    <p:sldId id="275" r:id="rId8"/>
    <p:sldId id="276" r:id="rId9"/>
    <p:sldId id="271" r:id="rId10"/>
    <p:sldId id="272" r:id="rId11"/>
    <p:sldId id="263" r:id="rId12"/>
    <p:sldId id="274" r:id="rId13"/>
    <p:sldId id="268" r:id="rId14"/>
    <p:sldId id="269" r:id="rId15"/>
    <p:sldId id="270" r:id="rId16"/>
    <p:sldId id="27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F13AB6-474C-BD4D-8ED3-AD8699445373}">
          <p14:sldIdLst>
            <p14:sldId id="256"/>
            <p14:sldId id="257"/>
            <p14:sldId id="264"/>
            <p14:sldId id="258"/>
            <p14:sldId id="259"/>
            <p14:sldId id="260"/>
            <p14:sldId id="275"/>
            <p14:sldId id="276"/>
            <p14:sldId id="271"/>
            <p14:sldId id="272"/>
            <p14:sldId id="263"/>
            <p14:sldId id="274"/>
            <p14:sldId id="268"/>
            <p14:sldId id="269"/>
            <p14:sldId id="270"/>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4" autoAdjust="0"/>
    <p:restoredTop sz="80112" autoAdjust="0"/>
  </p:normalViewPr>
  <p:slideViewPr>
    <p:cSldViewPr snapToGrid="0" snapToObjects="1">
      <p:cViewPr varScale="1">
        <p:scale>
          <a:sx n="68" d="100"/>
          <a:sy n="68" d="100"/>
        </p:scale>
        <p:origin x="-120" y="-3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Motivation</c:v>
                </c:pt>
              </c:strCache>
            </c:strRef>
          </c:tx>
          <c:explosion val="25"/>
          <c:dLbls>
            <c:dLblPos val="inEnd"/>
            <c:showLegendKey val="0"/>
            <c:showVal val="0"/>
            <c:showCatName val="0"/>
            <c:showSerName val="0"/>
            <c:showPercent val="1"/>
            <c:showBubbleSize val="0"/>
            <c:showLeaderLines val="1"/>
          </c:dLbls>
          <c:cat>
            <c:strRef>
              <c:f>Sheet1!$A$2:$A$5</c:f>
              <c:strCache>
                <c:ptCount val="2"/>
                <c:pt idx="0">
                  <c:v>Yes</c:v>
                </c:pt>
                <c:pt idx="1">
                  <c:v>No</c:v>
                </c:pt>
              </c:strCache>
            </c:strRef>
          </c:cat>
          <c:val>
            <c:numRef>
              <c:f>Sheet1!$B$2:$B$5</c:f>
              <c:numCache>
                <c:formatCode>General</c:formatCode>
                <c:ptCount val="4"/>
                <c:pt idx="0">
                  <c:v>0.666666666666667</c:v>
                </c:pt>
                <c:pt idx="1">
                  <c:v>0.333333333333333</c:v>
                </c:pt>
              </c:numCache>
            </c:numRef>
          </c:val>
        </c:ser>
        <c:dLbls>
          <c:showLegendKey val="0"/>
          <c:showVal val="0"/>
          <c:showCatName val="1"/>
          <c:showSerName val="0"/>
          <c:showPercent val="1"/>
          <c:showBubbleSize val="0"/>
          <c:showLeaderLines val="1"/>
        </c:dLbls>
        <c:firstSliceAng val="0"/>
      </c:pieChart>
    </c:plotArea>
    <c:legend>
      <c:legendPos val="r"/>
      <c:legendEntry>
        <c:idx val="2"/>
        <c:delete val="1"/>
      </c:legendEntry>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Fun</c:v>
                </c:pt>
              </c:strCache>
            </c:strRef>
          </c:tx>
          <c:explosion val="25"/>
          <c:dLbls>
            <c:dLblPos val="inEnd"/>
            <c:showLegendKey val="0"/>
            <c:showVal val="0"/>
            <c:showCatName val="0"/>
            <c:showSerName val="0"/>
            <c:showPercent val="1"/>
            <c:showBubbleSize val="0"/>
            <c:showLeaderLines val="1"/>
          </c:dLbls>
          <c:cat>
            <c:strRef>
              <c:f>Sheet1!$A$2:$A$3</c:f>
              <c:strCache>
                <c:ptCount val="2"/>
                <c:pt idx="0">
                  <c:v>Yes</c:v>
                </c:pt>
                <c:pt idx="1">
                  <c:v>No</c:v>
                </c:pt>
              </c:strCache>
            </c:strRef>
          </c:cat>
          <c:val>
            <c:numRef>
              <c:f>Sheet1!$B$2:$B$3</c:f>
              <c:numCache>
                <c:formatCode>General</c:formatCode>
                <c:ptCount val="2"/>
                <c:pt idx="0">
                  <c:v>0.666666666666667</c:v>
                </c:pt>
                <c:pt idx="1">
                  <c:v>0.333333333333333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78573283364387"/>
          <c:y val="0.33986758988435"/>
          <c:w val="0.262472926609549"/>
          <c:h val="0.2930996259291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a:solidFill>
                <a:schemeClr val="tx1"/>
              </a:solidFill>
            </a:defRPr>
          </a:pPr>
          <a:endParaRPr lang="en-US"/>
        </a:p>
      </c:txPr>
    </c:title>
    <c:autoTitleDeleted val="0"/>
    <c:plotArea>
      <c:layout/>
      <c:pieChart>
        <c:varyColors val="1"/>
        <c:ser>
          <c:idx val="0"/>
          <c:order val="0"/>
          <c:tx>
            <c:strRef>
              <c:f>Sheet1!$B$1</c:f>
              <c:strCache>
                <c:ptCount val="1"/>
                <c:pt idx="0">
                  <c:v>Phone Working?</c:v>
                </c:pt>
              </c:strCache>
            </c:strRef>
          </c:tx>
          <c:explosion val="25"/>
          <c:dLbls>
            <c:showLegendKey val="0"/>
            <c:showVal val="0"/>
            <c:showCatName val="0"/>
            <c:showSerName val="0"/>
            <c:showPercent val="1"/>
            <c:showBubbleSize val="0"/>
            <c:showLeaderLines val="1"/>
          </c:dLbls>
          <c:cat>
            <c:strRef>
              <c:f>Sheet1!$A$2:$A$5</c:f>
              <c:strCache>
                <c:ptCount val="2"/>
                <c:pt idx="0">
                  <c:v>Yes</c:v>
                </c:pt>
                <c:pt idx="1">
                  <c:v>No</c:v>
                </c:pt>
              </c:strCache>
            </c:strRef>
          </c:cat>
          <c:val>
            <c:numRef>
              <c:f>Sheet1!$B$2:$B$5</c:f>
              <c:numCache>
                <c:formatCode>General</c:formatCode>
                <c:ptCount val="4"/>
                <c:pt idx="0">
                  <c:v>0.566666666666667</c:v>
                </c:pt>
                <c:pt idx="1">
                  <c:v>0.433333333333333</c:v>
                </c:pt>
              </c:numCache>
            </c:numRef>
          </c:val>
        </c:ser>
        <c:dLbls>
          <c:showLegendKey val="0"/>
          <c:showVal val="0"/>
          <c:showCatName val="0"/>
          <c:showSerName val="0"/>
          <c:showPercent val="1"/>
          <c:showBubbleSize val="0"/>
          <c:showLeaderLines val="1"/>
        </c:dLbls>
        <c:firstSliceAng val="0"/>
      </c:pieChart>
    </c:plotArea>
    <c:legend>
      <c:legendPos val="r"/>
      <c:legendEntry>
        <c:idx val="2"/>
        <c:delete val="1"/>
      </c:legendEntry>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Phone</a:t>
            </a:r>
            <a:r>
              <a:rPr lang="en-US" baseline="0" dirty="0" smtClean="0"/>
              <a:t> Working + Fun</a:t>
            </a:r>
            <a:endParaRPr lang="en-US" dirty="0"/>
          </a:p>
        </c:rich>
      </c:tx>
      <c:layout/>
      <c:overlay val="0"/>
    </c:title>
    <c:autoTitleDeleted val="0"/>
    <c:plotArea>
      <c:layout/>
      <c:pieChart>
        <c:varyColors val="1"/>
        <c:ser>
          <c:idx val="0"/>
          <c:order val="0"/>
          <c:tx>
            <c:strRef>
              <c:f>Sheet1!$B$1</c:f>
              <c:strCache>
                <c:ptCount val="1"/>
                <c:pt idx="0">
                  <c:v>Fun + Phone</c:v>
                </c:pt>
              </c:strCache>
            </c:strRef>
          </c:tx>
          <c:explosion val="25"/>
          <c:dLbls>
            <c:dLblPos val="ctr"/>
            <c:showLegendKey val="0"/>
            <c:showVal val="0"/>
            <c:showCatName val="0"/>
            <c:showSerName val="0"/>
            <c:showPercent val="1"/>
            <c:showBubbleSize val="0"/>
            <c:showLeaderLines val="1"/>
          </c:dLbls>
          <c:cat>
            <c:strRef>
              <c:f>Sheet1!$A$2:$A$5</c:f>
              <c:strCache>
                <c:ptCount val="2"/>
                <c:pt idx="0">
                  <c:v>Yes</c:v>
                </c:pt>
                <c:pt idx="1">
                  <c:v>No</c:v>
                </c:pt>
              </c:strCache>
            </c:strRef>
          </c:cat>
          <c:val>
            <c:numRef>
              <c:f>Sheet1!$B$2:$B$5</c:f>
              <c:numCache>
                <c:formatCode>General</c:formatCode>
                <c:ptCount val="4"/>
                <c:pt idx="0">
                  <c:v>0.705882352941176</c:v>
                </c:pt>
                <c:pt idx="1">
                  <c:v>0.294117647058824</c:v>
                </c:pt>
              </c:numCache>
            </c:numRef>
          </c:val>
        </c:ser>
        <c:dLbls>
          <c:dLblPos val="ctr"/>
          <c:showLegendKey val="0"/>
          <c:showVal val="0"/>
          <c:showCatName val="0"/>
          <c:showSerName val="0"/>
          <c:showPercent val="1"/>
          <c:showBubbleSize val="0"/>
          <c:showLeaderLines val="1"/>
        </c:dLbls>
        <c:firstSliceAng val="0"/>
      </c:pieChart>
    </c:plotArea>
    <c:legend>
      <c:legendPos val="r"/>
      <c:legendEntry>
        <c:idx val="2"/>
        <c:delete val="1"/>
      </c:legendEntry>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Phone Working</a:t>
            </a:r>
            <a:r>
              <a:rPr lang="en-US" baseline="0" dirty="0" smtClean="0"/>
              <a:t> + Motivation</a:t>
            </a:r>
            <a:endParaRPr lang="en-US" dirty="0"/>
          </a:p>
        </c:rich>
      </c:tx>
      <c:layout/>
      <c:overlay val="0"/>
    </c:title>
    <c:autoTitleDeleted val="0"/>
    <c:plotArea>
      <c:layout/>
      <c:pieChart>
        <c:varyColors val="1"/>
        <c:ser>
          <c:idx val="0"/>
          <c:order val="0"/>
          <c:tx>
            <c:strRef>
              <c:f>Sheet1!$B$1</c:f>
              <c:strCache>
                <c:ptCount val="1"/>
                <c:pt idx="0">
                  <c:v>Fun + Motivation</c:v>
                </c:pt>
              </c:strCache>
            </c:strRef>
          </c:tx>
          <c:explosion val="25"/>
          <c:dLbls>
            <c:dLblPos val="ctr"/>
            <c:showLegendKey val="0"/>
            <c:showVal val="0"/>
            <c:showCatName val="0"/>
            <c:showSerName val="0"/>
            <c:showPercent val="1"/>
            <c:showBubbleSize val="0"/>
            <c:showLeaderLines val="1"/>
          </c:dLbls>
          <c:cat>
            <c:strRef>
              <c:f>Sheet1!$A$2:$A$5</c:f>
              <c:strCache>
                <c:ptCount val="2"/>
                <c:pt idx="0">
                  <c:v>Yes</c:v>
                </c:pt>
                <c:pt idx="1">
                  <c:v>No</c:v>
                </c:pt>
              </c:strCache>
            </c:strRef>
          </c:cat>
          <c:val>
            <c:numRef>
              <c:f>Sheet1!$B$2:$B$5</c:f>
              <c:numCache>
                <c:formatCode>General</c:formatCode>
                <c:ptCount val="4"/>
                <c:pt idx="0">
                  <c:v>0.705882352941176</c:v>
                </c:pt>
                <c:pt idx="1">
                  <c:v>0.294117647058824</c:v>
                </c:pt>
              </c:numCache>
            </c:numRef>
          </c:val>
        </c:ser>
        <c:dLbls>
          <c:dLblPos val="ctr"/>
          <c:showLegendKey val="0"/>
          <c:showVal val="0"/>
          <c:showCatName val="0"/>
          <c:showSerName val="0"/>
          <c:showPercent val="1"/>
          <c:showBubbleSize val="0"/>
          <c:showLeaderLines val="1"/>
        </c:dLbls>
        <c:firstSliceAng val="0"/>
      </c:pieChart>
    </c:plotArea>
    <c:legend>
      <c:legendPos val="r"/>
      <c:legendEntry>
        <c:idx val="2"/>
        <c:delete val="1"/>
      </c:legendEntry>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0.21836</cdr:x>
      <cdr:y>0.85342</cdr:y>
    </cdr:from>
    <cdr:to>
      <cdr:x>0.364</cdr:x>
      <cdr:y>1</cdr:y>
    </cdr:to>
    <cdr:cxnSp macro="">
      <cdr:nvCxnSpPr>
        <cdr:cNvPr id="9" name="Straight Arrow Connector 8"/>
        <cdr:cNvCxnSpPr/>
      </cdr:nvCxnSpPr>
      <cdr:spPr>
        <a:xfrm xmlns:a="http://schemas.openxmlformats.org/drawingml/2006/main" flipH="1">
          <a:off x="805573" y="2606794"/>
          <a:ext cx="537283" cy="447744"/>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0.55376</cdr:x>
      <cdr:y>0.84809</cdr:y>
    </cdr:from>
    <cdr:to>
      <cdr:x>0.72588</cdr:x>
      <cdr:y>1</cdr:y>
    </cdr:to>
    <cdr:cxnSp macro="">
      <cdr:nvCxnSpPr>
        <cdr:cNvPr id="12" name="Straight Arrow Connector 11"/>
        <cdr:cNvCxnSpPr/>
      </cdr:nvCxnSpPr>
      <cdr:spPr>
        <a:xfrm xmlns:a="http://schemas.openxmlformats.org/drawingml/2006/main">
          <a:off x="2042953" y="2590514"/>
          <a:ext cx="634972" cy="464024"/>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B4C749-FD59-8540-9A58-76E184792E50}" type="datetimeFigureOut">
              <a:rPr lang="en-US" smtClean="0"/>
              <a:t>4/11/12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413212-9960-FF4D-B682-4545B403E61D}" type="slidenum">
              <a:rPr lang="en-US" smtClean="0"/>
              <a:t>‹#›</a:t>
            </a:fld>
            <a:endParaRPr lang="en-US"/>
          </a:p>
        </p:txBody>
      </p:sp>
    </p:spTree>
    <p:extLst>
      <p:ext uri="{BB962C8B-B14F-4D97-AF65-F5344CB8AC3E}">
        <p14:creationId xmlns:p14="http://schemas.microsoft.com/office/powerpoint/2010/main" val="9515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1</a:t>
            </a:fld>
            <a:endParaRPr lang="en-US"/>
          </a:p>
        </p:txBody>
      </p:sp>
    </p:spTree>
    <p:extLst>
      <p:ext uri="{BB962C8B-B14F-4D97-AF65-F5344CB8AC3E}">
        <p14:creationId xmlns:p14="http://schemas.microsoft.com/office/powerpoint/2010/main" val="850807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13</a:t>
            </a:fld>
            <a:endParaRPr lang="en-US"/>
          </a:p>
        </p:txBody>
      </p:sp>
    </p:spTree>
    <p:extLst>
      <p:ext uri="{BB962C8B-B14F-4D97-AF65-F5344CB8AC3E}">
        <p14:creationId xmlns:p14="http://schemas.microsoft.com/office/powerpoint/2010/main" val="106097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modifiable aspects </a:t>
            </a:r>
          </a:p>
          <a:p>
            <a:r>
              <a:rPr lang="en-US" baseline="0" dirty="0" smtClean="0"/>
              <a:t>*Reduce obesity risk </a:t>
            </a:r>
          </a:p>
          <a:p>
            <a:r>
              <a:rPr lang="en-US" baseline="0" dirty="0" smtClean="0"/>
              <a:t>*All populations</a:t>
            </a:r>
          </a:p>
          <a:p>
            <a:r>
              <a:rPr lang="en-US" baseline="0" dirty="0" smtClean="0"/>
              <a:t>*Early intervention </a:t>
            </a:r>
            <a:r>
              <a:rPr lang="en-US" baseline="0" dirty="0" smtClean="0">
                <a:sym typeface="Wingdings"/>
              </a:rPr>
              <a:t> Youth </a:t>
            </a:r>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4</a:t>
            </a:fld>
            <a:endParaRPr lang="en-US"/>
          </a:p>
        </p:txBody>
      </p:sp>
    </p:spTree>
    <p:extLst>
      <p:ext uri="{BB962C8B-B14F-4D97-AF65-F5344CB8AC3E}">
        <p14:creationId xmlns:p14="http://schemas.microsoft.com/office/powerpoint/2010/main" val="62945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Technology was used in this experiment</a:t>
            </a:r>
            <a:r>
              <a:rPr lang="en-US" baseline="0" dirty="0" smtClean="0"/>
              <a:t> due to the fact that mobile technologies have become increasingly available to all populations and are increasingly being used for a range of tasks. The phones used in this experiment were the </a:t>
            </a:r>
            <a:r>
              <a:rPr lang="en-US" baseline="0" dirty="0" err="1" smtClean="0"/>
              <a:t>T-mobile</a:t>
            </a:r>
            <a:r>
              <a:rPr lang="en-US" baseline="0" dirty="0" smtClean="0"/>
              <a:t> my touch 3g slide which were loaded with applications developed by the University of Arizona’s Stealth Health Team which combined the mobility of a cell phone with geospatial technology. </a:t>
            </a:r>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5</a:t>
            </a:fld>
            <a:endParaRPr lang="en-US"/>
          </a:p>
        </p:txBody>
      </p:sp>
    </p:spTree>
    <p:extLst>
      <p:ext uri="{BB962C8B-B14F-4D97-AF65-F5344CB8AC3E}">
        <p14:creationId xmlns:p14="http://schemas.microsoft.com/office/powerpoint/2010/main" val="361340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t>
            </a:r>
            <a:r>
              <a:rPr lang="en-US" dirty="0" err="1" smtClean="0"/>
              <a:t>Hongu’s</a:t>
            </a:r>
            <a:r>
              <a:rPr lang="en-US" dirty="0" smtClean="0"/>
              <a:t> team developed</a:t>
            </a:r>
            <a:r>
              <a:rPr lang="en-US" baseline="0" dirty="0" smtClean="0"/>
              <a:t> an 8 week program, </a:t>
            </a:r>
            <a:r>
              <a:rPr lang="en-US" baseline="0" dirty="0" err="1" smtClean="0"/>
              <a:t>i</a:t>
            </a:r>
            <a:r>
              <a:rPr lang="en-US" baseline="0" dirty="0" smtClean="0"/>
              <a:t>-Challenge, that was implemented in two middle schools involving youth ages 11-14. This program monitored NPA through pre and post interventions. Throughout the 8 weeks we introduced four team based activities, three of which had been developed and used previously in other programs. The fourth activity was designed specifically for this program. The control group represented traditional NPA education while the experimental group received smart phones that were GPS capable and equipped with applications developed by the stealth health team. </a:t>
            </a:r>
            <a:r>
              <a:rPr lang="en-US" i="1" baseline="0" dirty="0" smtClean="0">
                <a:solidFill>
                  <a:srgbClr val="FF0000"/>
                </a:solidFill>
              </a:rPr>
              <a:t>For the sake of time, I am going to focus on the experimental group for this presentation. </a:t>
            </a:r>
            <a:endParaRPr lang="en-US" i="1"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6</a:t>
            </a:fld>
            <a:endParaRPr lang="en-US"/>
          </a:p>
        </p:txBody>
      </p:sp>
    </p:spTree>
    <p:extLst>
      <p:ext uri="{BB962C8B-B14F-4D97-AF65-F5344CB8AC3E}">
        <p14:creationId xmlns:p14="http://schemas.microsoft.com/office/powerpoint/2010/main" val="148665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for treasure hunt?)</a:t>
            </a:r>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7</a:t>
            </a:fld>
            <a:endParaRPr lang="en-US"/>
          </a:p>
        </p:txBody>
      </p:sp>
    </p:spTree>
    <p:extLst>
      <p:ext uri="{BB962C8B-B14F-4D97-AF65-F5344CB8AC3E}">
        <p14:creationId xmlns:p14="http://schemas.microsoft.com/office/powerpoint/2010/main" val="2395895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r>
              <a:rPr lang="en-US" baseline="0" dirty="0" smtClean="0"/>
              <a:t>, as shown here, were given to the first person in the relay. When the start whistle was blown, they were off to find the location where the photo was taken. Once they found the location, they were to mark it using the </a:t>
            </a:r>
            <a:r>
              <a:rPr lang="en-US" baseline="0" dirty="0" err="1" smtClean="0"/>
              <a:t>GeoSnap</a:t>
            </a:r>
            <a:r>
              <a:rPr lang="en-US" baseline="0" dirty="0" smtClean="0"/>
              <a:t> application to show they had actually been to the location, and pick up the photo with the next location to return to the next teammate as a baton. Attached to each photo was an NPA fact as shown here. </a:t>
            </a:r>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8</a:t>
            </a:fld>
            <a:endParaRPr lang="en-US"/>
          </a:p>
        </p:txBody>
      </p:sp>
    </p:spTree>
    <p:extLst>
      <p:ext uri="{BB962C8B-B14F-4D97-AF65-F5344CB8AC3E}">
        <p14:creationId xmlns:p14="http://schemas.microsoft.com/office/powerpoint/2010/main" val="168835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basic example of how this activity worked. While attempting to determine what activities middle school youth enjoy engaging in, I thought of how much I enjoyed playing tag and doing relay races when I was a child. Originally the activity was more of a traditional tag concept and morphed into more of a relay race where the locations are “tagged” with photos.  </a:t>
            </a:r>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9</a:t>
            </a:fld>
            <a:endParaRPr lang="en-US"/>
          </a:p>
        </p:txBody>
      </p:sp>
    </p:spTree>
    <p:extLst>
      <p:ext uri="{BB962C8B-B14F-4D97-AF65-F5344CB8AC3E}">
        <p14:creationId xmlns:p14="http://schemas.microsoft.com/office/powerpoint/2010/main" val="12643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10</a:t>
            </a:fld>
            <a:endParaRPr lang="en-US"/>
          </a:p>
        </p:txBody>
      </p:sp>
    </p:spTree>
    <p:extLst>
      <p:ext uri="{BB962C8B-B14F-4D97-AF65-F5344CB8AC3E}">
        <p14:creationId xmlns:p14="http://schemas.microsoft.com/office/powerpoint/2010/main" val="129489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13212-9960-FF4D-B682-4545B403E61D}" type="slidenum">
              <a:rPr lang="en-US" smtClean="0"/>
              <a:t>12</a:t>
            </a:fld>
            <a:endParaRPr lang="en-US"/>
          </a:p>
        </p:txBody>
      </p:sp>
    </p:spTree>
    <p:extLst>
      <p:ext uri="{BB962C8B-B14F-4D97-AF65-F5344CB8AC3E}">
        <p14:creationId xmlns:p14="http://schemas.microsoft.com/office/powerpoint/2010/main" val="382019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C3EFA55-3513-B84E-86CE-16B330F8174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EFA55-3513-B84E-86CE-16B330F8174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26130B-6D86-7647-A4B2-A2B194CA77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C3EFA55-3513-B84E-86CE-16B330F8174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C3EFA55-3513-B84E-86CE-16B330F8174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C3EFA55-3513-B84E-86CE-16B330F8174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6130B-6D86-7647-A4B2-A2B194CA77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C3EFA55-3513-B84E-86CE-16B330F8174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8C3EFA55-3513-B84E-86CE-16B330F8174B}" type="datetimeFigureOut">
              <a:rPr lang="en-US" smtClean="0"/>
              <a:t>4/11/12</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26130B-6D86-7647-A4B2-A2B194CA7754}"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C3EFA55-3513-B84E-86CE-16B330F8174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C3EFA55-3513-B84E-86CE-16B330F8174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6130B-6D86-7647-A4B2-A2B194CA7754}"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C3EFA55-3513-B84E-86CE-16B330F8174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6130B-6D86-7647-A4B2-A2B194CA77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8C3EFA55-3513-B84E-86CE-16B330F8174B}" type="datetimeFigureOut">
              <a:rPr lang="en-US" smtClean="0"/>
              <a:t>4/11/12</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5926130B-6D86-7647-A4B2-A2B194CA77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jpe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g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9.png"/><Relationship Id="rId6"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9.png"/><Relationship Id="rId8" Type="http://schemas.openxmlformats.org/officeDocument/2006/relationships/image" Target="../media/image30.jp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19225"/>
            <a:ext cx="8228013" cy="1326092"/>
          </a:xfrm>
        </p:spPr>
        <p:txBody>
          <a:bodyPr>
            <a:normAutofit/>
          </a:bodyPr>
          <a:lstStyle/>
          <a:p>
            <a:r>
              <a:rPr lang="en-US" sz="2400" dirty="0" smtClean="0"/>
              <a:t>Promoting Physical Activity and Nutrition Awareness in Middle School Youth Through the Design of Activities Using Geospatial Technologies</a:t>
            </a:r>
            <a:endParaRPr lang="en-US" sz="2400" dirty="0"/>
          </a:p>
        </p:txBody>
      </p:sp>
      <p:sp>
        <p:nvSpPr>
          <p:cNvPr id="3" name="Subtitle 2"/>
          <p:cNvSpPr>
            <a:spLocks noGrp="1"/>
          </p:cNvSpPr>
          <p:nvPr>
            <p:ph type="subTitle" idx="1"/>
          </p:nvPr>
        </p:nvSpPr>
        <p:spPr>
          <a:xfrm>
            <a:off x="457199" y="3285736"/>
            <a:ext cx="8228013" cy="1066800"/>
          </a:xfrm>
        </p:spPr>
        <p:txBody>
          <a:bodyPr>
            <a:normAutofit fontScale="92500" lnSpcReduction="10000"/>
          </a:bodyPr>
          <a:lstStyle/>
          <a:p>
            <a:r>
              <a:rPr lang="en-US" dirty="0" smtClean="0"/>
              <a:t>By Chelsea Page</a:t>
            </a:r>
          </a:p>
          <a:p>
            <a:r>
              <a:rPr lang="en-US" dirty="0" smtClean="0"/>
              <a:t>The University of Arizona</a:t>
            </a:r>
          </a:p>
          <a:p>
            <a:r>
              <a:rPr lang="en-US" dirty="0" smtClean="0"/>
              <a:t>Department of Nutritional Sciences</a:t>
            </a:r>
          </a:p>
          <a:p>
            <a:r>
              <a:rPr lang="en-US" dirty="0" smtClean="0"/>
              <a:t>April 21</a:t>
            </a:r>
            <a:r>
              <a:rPr lang="en-US" baseline="30000" dirty="0" smtClean="0"/>
              <a:t>st</a:t>
            </a:r>
            <a:r>
              <a:rPr lang="en-US" dirty="0" smtClean="0"/>
              <a:t>, 2012</a:t>
            </a:r>
            <a:endParaRPr lang="en-US" dirty="0"/>
          </a:p>
        </p:txBody>
      </p:sp>
      <p:pic>
        <p:nvPicPr>
          <p:cNvPr id="4" name="Picture 5" descr="azsgcbanner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
            <a:ext cx="66309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zsgc_logo_transparent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704"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ua_logo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18" y="5965250"/>
            <a:ext cx="869642" cy="74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E:\NASA Space Grant Presentation\Logos\AZ coop ext\az_cooperative_ex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68" y="5557752"/>
            <a:ext cx="1695820" cy="36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asa_logo_right.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0205" y="5891157"/>
            <a:ext cx="878919" cy="7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9" descr="E:\NASA Space Grant Presentation\Logos\ARSC\oals_logo_with_name.jpg"/>
          <p:cNvPicPr>
            <a:picLocks noChangeAspect="1" noChangeArrowheads="1"/>
          </p:cNvPicPr>
          <p:nvPr/>
        </p:nvPicPr>
        <p:blipFill>
          <a:blip r:embed="rId8">
            <a:clrChange>
              <a:clrFrom>
                <a:srgbClr val="060000"/>
              </a:clrFrom>
              <a:clrTo>
                <a:srgbClr val="060000">
                  <a:alpha val="0"/>
                </a:srgbClr>
              </a:clrTo>
            </a:clrChange>
            <a:extLst>
              <a:ext uri="{28A0092B-C50C-407E-A947-70E740481C1C}">
                <a14:useLocalDpi xmlns:a14="http://schemas.microsoft.com/office/drawing/2010/main" val="0"/>
              </a:ext>
            </a:extLst>
          </a:blip>
          <a:srcRect/>
          <a:stretch>
            <a:fillRect/>
          </a:stretch>
        </p:blipFill>
        <p:spPr bwMode="auto">
          <a:xfrm>
            <a:off x="3171953" y="5927545"/>
            <a:ext cx="575550" cy="84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2" descr="AkshenC12a-A03dT03a-A.jpg"/>
          <p:cNvPicPr>
            <a:picLocks noChangeAspect="1" noChangeArrowheads="1"/>
          </p:cNvPicPr>
          <p:nvPr/>
        </p:nvPicPr>
        <p:blipFill>
          <a:blip r:embed="rId9">
            <a:extLst>
              <a:ext uri="{28A0092B-C50C-407E-A947-70E740481C1C}">
                <a14:useLocalDpi xmlns:a14="http://schemas.microsoft.com/office/drawing/2010/main" val="0"/>
              </a:ext>
            </a:extLst>
          </a:blip>
          <a:srcRect l="10600" t="27332" r="17078" b="32684"/>
          <a:stretch>
            <a:fillRect/>
          </a:stretch>
        </p:blipFill>
        <p:spPr bwMode="auto">
          <a:xfrm>
            <a:off x="1905180" y="6016733"/>
            <a:ext cx="1093354"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0" descr="ichallenge logo"/>
          <p:cNvPicPr>
            <a:picLocks noChangeAspect="1" noChangeArrowheads="1"/>
          </p:cNvPicPr>
          <p:nvPr/>
        </p:nvPicPr>
        <p:blipFill>
          <a:blip r:embed="rId10">
            <a:extLst>
              <a:ext uri="{28A0092B-C50C-407E-A947-70E740481C1C}">
                <a14:useLocalDpi xmlns:a14="http://schemas.microsoft.com/office/drawing/2010/main" val="0"/>
              </a:ext>
            </a:extLst>
          </a:blip>
          <a:srcRect l="5751" t="6712"/>
          <a:stretch>
            <a:fillRect/>
          </a:stretch>
        </p:blipFill>
        <p:spPr bwMode="auto">
          <a:xfrm>
            <a:off x="3915121" y="6064093"/>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1" descr="Department of Nutritional Scienc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00400" y="304800"/>
            <a:ext cx="2095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WAAZ"/>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30550" y="2057400"/>
            <a:ext cx="98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WAAZ"/>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82950" y="2209800"/>
            <a:ext cx="98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WAAZ"/>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35350" y="2362200"/>
            <a:ext cx="98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WAAZ"/>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87750" y="2514600"/>
            <a:ext cx="98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85" descr="http://www.newswise.com/images/uploads/2011/09/19/ANDeatrightlogoCMYK.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33650" y="32004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eatright.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5950" y="5551656"/>
            <a:ext cx="1877650" cy="306139"/>
          </a:xfrm>
          <a:prstGeom prst="rect">
            <a:avLst/>
          </a:prstGeom>
        </p:spPr>
      </p:pic>
      <p:pic>
        <p:nvPicPr>
          <p:cNvPr id="20" name="Picture 381" descr="Department of Nutritional Scienc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52800" y="457200"/>
            <a:ext cx="2095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nsc.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52678" y="6030512"/>
            <a:ext cx="1297510" cy="595949"/>
          </a:xfrm>
          <a:prstGeom prst="rect">
            <a:avLst/>
          </a:prstGeom>
        </p:spPr>
      </p:pic>
      <p:pic>
        <p:nvPicPr>
          <p:cNvPr id="22" name="Picture 21" descr="snr_logo.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9459" y="5965250"/>
            <a:ext cx="1063219" cy="559174"/>
          </a:xfrm>
          <a:prstGeom prst="rect">
            <a:avLst/>
          </a:prstGeom>
        </p:spPr>
      </p:pic>
    </p:spTree>
    <p:extLst>
      <p:ext uri="{BB962C8B-B14F-4D97-AF65-F5344CB8AC3E}">
        <p14:creationId xmlns:p14="http://schemas.microsoft.com/office/powerpoint/2010/main" val="410980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TAG: Introduced and implemented!</a:t>
            </a:r>
            <a:endParaRPr lang="en-US"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r>
              <a:rPr lang="en-US" dirty="0" smtClean="0"/>
              <a:t> 30 youth</a:t>
            </a:r>
          </a:p>
          <a:p>
            <a:r>
              <a:rPr lang="en-US" dirty="0" smtClean="0"/>
              <a:t>During normal 50 minute PE class in the afternoon</a:t>
            </a:r>
          </a:p>
          <a:p>
            <a:r>
              <a:rPr lang="en-US" dirty="0" smtClean="0"/>
              <a:t>Divided into 4 teams at beginning of </a:t>
            </a:r>
            <a:r>
              <a:rPr lang="en-US" i="1" dirty="0" err="1" smtClean="0"/>
              <a:t>i</a:t>
            </a:r>
            <a:r>
              <a:rPr lang="en-US" i="1" dirty="0" smtClean="0"/>
              <a:t>-Challenge!</a:t>
            </a:r>
            <a:r>
              <a:rPr lang="en-US" dirty="0" smtClean="0"/>
              <a:t>: Blue, Yellow, Green, Red</a:t>
            </a:r>
          </a:p>
          <a:p>
            <a:r>
              <a:rPr lang="en-US" dirty="0" smtClean="0"/>
              <a:t>Pedometer for activity</a:t>
            </a:r>
          </a:p>
          <a:p>
            <a:r>
              <a:rPr lang="en-US" dirty="0" smtClean="0"/>
              <a:t>~30 minutes </a:t>
            </a:r>
          </a:p>
          <a:p>
            <a:r>
              <a:rPr lang="en-US" dirty="0" smtClean="0"/>
              <a:t>Post-Challenge Questionnaire </a:t>
            </a:r>
          </a:p>
          <a:p>
            <a:endParaRPr lang="en-US" dirty="0" smtClean="0"/>
          </a:p>
        </p:txBody>
      </p:sp>
      <p:pic>
        <p:nvPicPr>
          <p:cNvPr id="4" name="Picture 6" descr="azsgc_logo_transparent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621"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5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53643" y="146867"/>
            <a:ext cx="8014481" cy="639762"/>
          </a:xfrm>
        </p:spPr>
        <p:txBody>
          <a:bodyPr>
            <a:noAutofit/>
          </a:bodyPr>
          <a:lstStyle/>
          <a:p>
            <a:pPr algn="ctr"/>
            <a:r>
              <a:rPr lang="en-US" sz="4000" dirty="0" smtClean="0">
                <a:solidFill>
                  <a:srgbClr val="FFFFFF"/>
                </a:solidFill>
              </a:rPr>
              <a:t>Post-Challenge Questionnaire</a:t>
            </a:r>
            <a:endParaRPr lang="en-US" sz="4000" dirty="0">
              <a:solidFill>
                <a:srgbClr val="FFFFFF"/>
              </a:solidFill>
            </a:endParaRPr>
          </a:p>
        </p:txBody>
      </p:sp>
      <p:pic>
        <p:nvPicPr>
          <p:cNvPr id="13" name="Picture 6" descr="azsgc_logo_transparent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3642"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14" descr="Post program questionnaire_activity 4_tag_experiment.pdf"/>
          <p:cNvPicPr>
            <a:picLocks noGrp="1" noChangeAspect="1"/>
          </p:cNvPicPr>
          <p:nvPr>
            <p:ph sz="half" idx="2"/>
          </p:nvPr>
        </p:nvPicPr>
        <p:blipFill>
          <a:blip r:embed="rId3">
            <a:extLst>
              <a:ext uri="{28A0092B-C50C-407E-A947-70E740481C1C}">
                <a14:useLocalDpi xmlns:a14="http://schemas.microsoft.com/office/drawing/2010/main" val="0"/>
              </a:ext>
            </a:extLst>
          </a:blip>
          <a:srcRect t="5535" b="5535"/>
          <a:stretch>
            <a:fillRect/>
          </a:stretch>
        </p:blipFill>
        <p:spPr>
          <a:xfrm>
            <a:off x="2103141" y="619552"/>
            <a:ext cx="5467678" cy="6292554"/>
          </a:xfrm>
        </p:spPr>
      </p:pic>
    </p:spTree>
    <p:extLst>
      <p:ext uri="{BB962C8B-B14F-4D97-AF65-F5344CB8AC3E}">
        <p14:creationId xmlns:p14="http://schemas.microsoft.com/office/powerpoint/2010/main" val="3592351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29" y="107523"/>
            <a:ext cx="2286557" cy="978728"/>
          </a:xfrm>
        </p:spPr>
        <p:txBody>
          <a:bodyPr/>
          <a:lstStyle/>
          <a:p>
            <a:r>
              <a:rPr lang="en-US" b="1" dirty="0" smtClean="0">
                <a:solidFill>
                  <a:srgbClr val="FFFFFF"/>
                </a:solidFill>
              </a:rPr>
              <a:t>Results</a:t>
            </a:r>
            <a:endParaRPr lang="en-US" b="1" dirty="0">
              <a:solidFill>
                <a:srgbClr val="FFFFFF"/>
              </a:solidFill>
            </a:endParaRPr>
          </a:p>
        </p:txBody>
      </p:sp>
      <p:sp>
        <p:nvSpPr>
          <p:cNvPr id="3" name="Content Placeholder 2"/>
          <p:cNvSpPr>
            <a:spLocks noGrp="1"/>
          </p:cNvSpPr>
          <p:nvPr>
            <p:ph idx="1"/>
          </p:nvPr>
        </p:nvSpPr>
        <p:spPr>
          <a:xfrm>
            <a:off x="3250462" y="122712"/>
            <a:ext cx="5330172" cy="1672222"/>
          </a:xfrm>
        </p:spPr>
        <p:txBody>
          <a:bodyPr>
            <a:noAutofit/>
          </a:bodyPr>
          <a:lstStyle/>
          <a:p>
            <a:r>
              <a:rPr lang="en-US" sz="2000" dirty="0" smtClean="0">
                <a:solidFill>
                  <a:srgbClr val="FFFFFF"/>
                </a:solidFill>
              </a:rPr>
              <a:t>Median steps = 543 steps, ~0.125 miles</a:t>
            </a:r>
          </a:p>
          <a:p>
            <a:r>
              <a:rPr lang="en-US" sz="2000" dirty="0" smtClean="0">
                <a:solidFill>
                  <a:srgbClr val="FFFFFF"/>
                </a:solidFill>
              </a:rPr>
              <a:t>~5 minutes of walking/student</a:t>
            </a:r>
          </a:p>
          <a:p>
            <a:r>
              <a:rPr lang="en-US" sz="2000" dirty="0" smtClean="0">
                <a:solidFill>
                  <a:srgbClr val="FFFFFF"/>
                </a:solidFill>
              </a:rPr>
              <a:t>0.125 miles/5 minutes </a:t>
            </a:r>
            <a:r>
              <a:rPr lang="en-US" sz="2000" dirty="0" smtClean="0">
                <a:solidFill>
                  <a:srgbClr val="FFFFFF"/>
                </a:solidFill>
                <a:sym typeface="Wingdings"/>
              </a:rPr>
              <a:t> moderate activity</a:t>
            </a:r>
            <a:endParaRPr lang="en-US" sz="2000" dirty="0">
              <a:solidFill>
                <a:srgbClr val="FFFFFF"/>
              </a:solidFill>
            </a:endParaRPr>
          </a:p>
        </p:txBody>
      </p:sp>
      <p:graphicFrame>
        <p:nvGraphicFramePr>
          <p:cNvPr id="5" name="Chart 4"/>
          <p:cNvGraphicFramePr/>
          <p:nvPr>
            <p:extLst>
              <p:ext uri="{D42A27DB-BD31-4B8C-83A1-F6EECF244321}">
                <p14:modId xmlns:p14="http://schemas.microsoft.com/office/powerpoint/2010/main" val="1101510000"/>
              </p:ext>
            </p:extLst>
          </p:nvPr>
        </p:nvGraphicFramePr>
        <p:xfrm>
          <a:off x="334180" y="1794934"/>
          <a:ext cx="2543249" cy="2417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1362709783"/>
              </p:ext>
            </p:extLst>
          </p:nvPr>
        </p:nvGraphicFramePr>
        <p:xfrm>
          <a:off x="6432965" y="1794935"/>
          <a:ext cx="2556477" cy="24177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129607824"/>
              </p:ext>
            </p:extLst>
          </p:nvPr>
        </p:nvGraphicFramePr>
        <p:xfrm>
          <a:off x="2743757" y="1794934"/>
          <a:ext cx="3689208" cy="3054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3603162369"/>
              </p:ext>
            </p:extLst>
          </p:nvPr>
        </p:nvGraphicFramePr>
        <p:xfrm>
          <a:off x="5021408" y="4664295"/>
          <a:ext cx="2823114" cy="21398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p:nvPr>
            <p:extLst>
              <p:ext uri="{D42A27DB-BD31-4B8C-83A1-F6EECF244321}">
                <p14:modId xmlns:p14="http://schemas.microsoft.com/office/powerpoint/2010/main" val="586223666"/>
              </p:ext>
            </p:extLst>
          </p:nvPr>
        </p:nvGraphicFramePr>
        <p:xfrm>
          <a:off x="903982" y="4664295"/>
          <a:ext cx="3044608" cy="2139856"/>
        </p:xfrm>
        <a:graphic>
          <a:graphicData uri="http://schemas.openxmlformats.org/drawingml/2006/chart">
            <c:chart xmlns:c="http://schemas.openxmlformats.org/drawingml/2006/chart" xmlns:r="http://schemas.openxmlformats.org/officeDocument/2006/relationships" r:id="rId7"/>
          </a:graphicData>
        </a:graphic>
      </p:graphicFrame>
      <p:cxnSp>
        <p:nvCxnSpPr>
          <p:cNvPr id="12" name="Straight Arrow Connector 11"/>
          <p:cNvCxnSpPr/>
          <p:nvPr/>
        </p:nvCxnSpPr>
        <p:spPr>
          <a:xfrm>
            <a:off x="1147833" y="3985090"/>
            <a:ext cx="667535" cy="679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896681" y="4066016"/>
            <a:ext cx="631894" cy="565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6" descr="azsgc_logo_transparent_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49084" y="5817008"/>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252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Interpretation</a:t>
            </a:r>
            <a:endParaRPr lang="en-US" dirty="0"/>
          </a:p>
        </p:txBody>
      </p:sp>
      <p:sp>
        <p:nvSpPr>
          <p:cNvPr id="8" name="Content Placeholder 7"/>
          <p:cNvSpPr>
            <a:spLocks noGrp="1"/>
          </p:cNvSpPr>
          <p:nvPr>
            <p:ph idx="1"/>
          </p:nvPr>
        </p:nvSpPr>
        <p:spPr/>
        <p:txBody>
          <a:bodyPr>
            <a:normAutofit/>
          </a:bodyPr>
          <a:lstStyle/>
          <a:p>
            <a:r>
              <a:rPr lang="en-US" dirty="0" smtClean="0"/>
              <a:t>The activity had positive feedback from the participants</a:t>
            </a:r>
          </a:p>
          <a:p>
            <a:r>
              <a:rPr lang="en-US" dirty="0" smtClean="0"/>
              <a:t>Based on what I observed, there is potential for this activity to successfully encourage NPA in vulnerable youth.</a:t>
            </a:r>
          </a:p>
        </p:txBody>
      </p:sp>
      <p:pic>
        <p:nvPicPr>
          <p:cNvPr id="4" name="Picture 6" descr="azsgc_logo_transparent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3434"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9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p:txBody>
          <a:bodyPr/>
          <a:lstStyle/>
          <a:p>
            <a:pPr marL="0" indent="0">
              <a:buNone/>
            </a:pPr>
            <a:r>
              <a:rPr lang="en-US" dirty="0" smtClean="0"/>
              <a:t>This activity may be used in future studies involving mobile phones with GPS features and in collaboration with other activities to encourage NPA in a variety of populations beyond middle school youth. </a:t>
            </a:r>
            <a:endParaRPr lang="en-US" dirty="0"/>
          </a:p>
        </p:txBody>
      </p:sp>
      <p:pic>
        <p:nvPicPr>
          <p:cNvPr id="4" name="Picture 6" descr="azsgc_logo_transparent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16621"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7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half" idx="1"/>
          </p:nvPr>
        </p:nvSpPr>
        <p:spPr/>
        <p:txBody>
          <a:bodyPr>
            <a:normAutofit/>
          </a:bodyPr>
          <a:lstStyle/>
          <a:p>
            <a:r>
              <a:rPr lang="en-US" dirty="0" smtClean="0"/>
              <a:t>Pinal County Cooperative Extension</a:t>
            </a:r>
          </a:p>
          <a:p>
            <a:r>
              <a:rPr lang="en-US" dirty="0" smtClean="0"/>
              <a:t>Office of Arid Land Studies</a:t>
            </a:r>
          </a:p>
          <a:p>
            <a:r>
              <a:rPr lang="en-US" dirty="0" smtClean="0"/>
              <a:t>Department of Nutritional Sciences </a:t>
            </a:r>
          </a:p>
          <a:p>
            <a:r>
              <a:rPr lang="en-US" dirty="0"/>
              <a:t>Walk Across Arizona </a:t>
            </a:r>
          </a:p>
          <a:p>
            <a:endParaRPr lang="en-US" dirty="0" smtClean="0"/>
          </a:p>
          <a:p>
            <a:endParaRPr lang="en-US" dirty="0" smtClean="0"/>
          </a:p>
          <a:p>
            <a:pPr marL="0" indent="0">
              <a:buNone/>
            </a:pPr>
            <a:endParaRPr lang="en-US" dirty="0"/>
          </a:p>
        </p:txBody>
      </p:sp>
      <p:sp>
        <p:nvSpPr>
          <p:cNvPr id="6" name="Content Placeholder 5"/>
          <p:cNvSpPr>
            <a:spLocks noGrp="1"/>
          </p:cNvSpPr>
          <p:nvPr>
            <p:ph sz="half" idx="2"/>
          </p:nvPr>
        </p:nvSpPr>
        <p:spPr/>
        <p:txBody>
          <a:bodyPr>
            <a:normAutofit/>
          </a:bodyPr>
          <a:lstStyle/>
          <a:p>
            <a:r>
              <a:rPr lang="en-US" dirty="0" smtClean="0"/>
              <a:t>Sequoia </a:t>
            </a:r>
            <a:r>
              <a:rPr lang="en-US" dirty="0"/>
              <a:t>Pathway Academy</a:t>
            </a:r>
          </a:p>
          <a:p>
            <a:r>
              <a:rPr lang="en-US" dirty="0"/>
              <a:t>Hohokam Middle School</a:t>
            </a:r>
          </a:p>
          <a:p>
            <a:r>
              <a:rPr lang="en-US" dirty="0" err="1" smtClean="0"/>
              <a:t>Akshen.org</a:t>
            </a:r>
            <a:r>
              <a:rPr lang="en-US" dirty="0" smtClean="0"/>
              <a:t> and </a:t>
            </a:r>
            <a:r>
              <a:rPr lang="en-US" dirty="0" err="1" smtClean="0"/>
              <a:t>Recaller</a:t>
            </a:r>
            <a:r>
              <a:rPr lang="en-US" dirty="0" smtClean="0"/>
              <a:t> software development was supported by a USDA-NIFA-NRI grant #2009-55215-05187</a:t>
            </a:r>
            <a:endParaRPr lang="en-US" dirty="0"/>
          </a:p>
        </p:txBody>
      </p:sp>
      <p:sp>
        <p:nvSpPr>
          <p:cNvPr id="4" name="Title 1"/>
          <p:cNvSpPr txBox="1">
            <a:spLocks/>
          </p:cNvSpPr>
          <p:nvPr/>
        </p:nvSpPr>
        <p:spPr>
          <a:xfrm>
            <a:off x="457200" y="54731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Thank you!</a:t>
            </a:r>
            <a:endParaRPr lang="en-US" dirty="0"/>
          </a:p>
        </p:txBody>
      </p:sp>
      <p:pic>
        <p:nvPicPr>
          <p:cNvPr id="5" name="Picture 6" descr="azsgc_logo_transparent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16621"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00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2-04-11 at 2.10.40 PM.png"/>
          <p:cNvPicPr>
            <a:picLocks noGrp="1" noChangeAspect="1"/>
          </p:cNvPicPr>
          <p:nvPr>
            <p:ph idx="1"/>
          </p:nvPr>
        </p:nvPicPr>
        <p:blipFill>
          <a:blip r:embed="rId2">
            <a:extLst>
              <a:ext uri="{28A0092B-C50C-407E-A947-70E740481C1C}">
                <a14:useLocalDpi xmlns:a14="http://schemas.microsoft.com/office/drawing/2010/main" val="0"/>
              </a:ext>
            </a:extLst>
          </a:blip>
          <a:srcRect l="13816" r="13816"/>
          <a:stretch>
            <a:fillRect/>
          </a:stretch>
        </p:blipFill>
        <p:spPr>
          <a:xfrm>
            <a:off x="739775" y="1120775"/>
            <a:ext cx="7662863" cy="4916488"/>
          </a:xfrm>
        </p:spPr>
      </p:pic>
    </p:spTree>
    <p:extLst>
      <p:ext uri="{BB962C8B-B14F-4D97-AF65-F5344CB8AC3E}">
        <p14:creationId xmlns:p14="http://schemas.microsoft.com/office/powerpoint/2010/main" val="131321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Nobuko (Kay) </a:t>
            </a:r>
            <a:r>
              <a:rPr lang="en-US" dirty="0" err="1" smtClean="0"/>
              <a:t>Hongu</a:t>
            </a:r>
            <a:r>
              <a:rPr lang="en-US" dirty="0" smtClean="0"/>
              <a:t>, PhD – Mentor: Nutritional Sciences Extension Specialist (UA</a:t>
            </a:r>
            <a:r>
              <a:rPr lang="en-US" dirty="0" smtClean="0"/>
              <a:t>)</a:t>
            </a:r>
          </a:p>
          <a:p>
            <a:r>
              <a:rPr lang="en-US" dirty="0" smtClean="0"/>
              <a:t>Barron Orr, Ph.D. – co-Mentor: Extension Specialist, Associate Director, UA/NASA Space Grant Program</a:t>
            </a:r>
            <a:endParaRPr lang="en-US" dirty="0" smtClean="0"/>
          </a:p>
          <a:p>
            <a:r>
              <a:rPr lang="en-US" dirty="0" smtClean="0"/>
              <a:t>Martha </a:t>
            </a:r>
            <a:r>
              <a:rPr lang="en-US" dirty="0" err="1" smtClean="0"/>
              <a:t>Mosqueda</a:t>
            </a:r>
            <a:r>
              <a:rPr lang="en-US" dirty="0" smtClean="0"/>
              <a:t> – Graduate Student, Nutritional Sciences (UA)</a:t>
            </a:r>
            <a:endParaRPr lang="en-US" dirty="0"/>
          </a:p>
        </p:txBody>
      </p:sp>
      <p:pic>
        <p:nvPicPr>
          <p:cNvPr id="4" name="Picture 6" descr="azsgc_logo_transparent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2460" y="554369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54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Objective</a:t>
            </a:r>
          </a:p>
          <a:p>
            <a:r>
              <a:rPr lang="en-US" i="1" dirty="0" err="1" smtClean="0"/>
              <a:t>i</a:t>
            </a:r>
            <a:r>
              <a:rPr lang="en-US" i="1" dirty="0" smtClean="0"/>
              <a:t>-Challenge! </a:t>
            </a:r>
            <a:r>
              <a:rPr lang="en-US" dirty="0" smtClean="0"/>
              <a:t>Program Development</a:t>
            </a:r>
            <a:endParaRPr lang="en-US" i="1" dirty="0" smtClean="0"/>
          </a:p>
          <a:p>
            <a:pPr lvl="1"/>
            <a:r>
              <a:rPr lang="en-US" dirty="0" smtClean="0"/>
              <a:t>Design and Purpose</a:t>
            </a:r>
          </a:p>
          <a:p>
            <a:pPr lvl="1"/>
            <a:r>
              <a:rPr lang="en-US" dirty="0" smtClean="0"/>
              <a:t>GPS Integration </a:t>
            </a:r>
          </a:p>
          <a:p>
            <a:pPr lvl="1"/>
            <a:r>
              <a:rPr lang="en-US" dirty="0" smtClean="0"/>
              <a:t>Previous Activities</a:t>
            </a:r>
          </a:p>
          <a:p>
            <a:pPr lvl="1"/>
            <a:r>
              <a:rPr lang="en-US" dirty="0" smtClean="0"/>
              <a:t>New Activity: Tag</a:t>
            </a:r>
          </a:p>
          <a:p>
            <a:r>
              <a:rPr lang="en-US" dirty="0" smtClean="0"/>
              <a:t>Interpretation</a:t>
            </a:r>
          </a:p>
          <a:p>
            <a:r>
              <a:rPr lang="en-US" dirty="0" smtClean="0"/>
              <a:t>Future Research and Application</a:t>
            </a:r>
            <a:endParaRPr lang="en-US" dirty="0"/>
          </a:p>
        </p:txBody>
      </p:sp>
      <p:pic>
        <p:nvPicPr>
          <p:cNvPr id="4" name="Picture 14" descr="WA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0550" y="2057400"/>
            <a:ext cx="98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zsgc_logo_transparent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621" y="568607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25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 &amp; Goal</a:t>
            </a:r>
            <a:endParaRPr lang="en-US" dirty="0">
              <a:solidFill>
                <a:srgbClr val="FF0000"/>
              </a:solidFill>
            </a:endParaRPr>
          </a:p>
        </p:txBody>
      </p:sp>
      <p:sp>
        <p:nvSpPr>
          <p:cNvPr id="3" name="Content Placeholder 2"/>
          <p:cNvSpPr>
            <a:spLocks noGrp="1"/>
          </p:cNvSpPr>
          <p:nvPr>
            <p:ph idx="1"/>
          </p:nvPr>
        </p:nvSpPr>
        <p:spPr>
          <a:xfrm>
            <a:off x="457200" y="2523066"/>
            <a:ext cx="8229600" cy="1261532"/>
          </a:xfrm>
        </p:spPr>
        <p:txBody>
          <a:bodyPr/>
          <a:lstStyle/>
          <a:p>
            <a:pPr marL="0" indent="0">
              <a:buNone/>
            </a:pPr>
            <a:r>
              <a:rPr lang="en-US" dirty="0" smtClean="0"/>
              <a:t>Develop a new activity utilizing geospatial and mobile technologies that will encourage nutrition awareness and physical activity (NPA) in vulnerable youth. </a:t>
            </a:r>
          </a:p>
          <a:p>
            <a:pPr marL="0" indent="0">
              <a:buNone/>
            </a:pPr>
            <a:endParaRPr lang="en-US" dirty="0" smtClean="0"/>
          </a:p>
        </p:txBody>
      </p:sp>
      <p:sp>
        <p:nvSpPr>
          <p:cNvPr id="4" name="TextBox 3"/>
          <p:cNvSpPr txBox="1"/>
          <p:nvPr/>
        </p:nvSpPr>
        <p:spPr>
          <a:xfrm>
            <a:off x="973666" y="4030132"/>
            <a:ext cx="7035800" cy="1323439"/>
          </a:xfrm>
          <a:prstGeom prst="rect">
            <a:avLst/>
          </a:prstGeom>
          <a:noFill/>
        </p:spPr>
        <p:txBody>
          <a:bodyPr wrap="square" rtlCol="0">
            <a:spAutoFit/>
          </a:bodyPr>
          <a:lstStyle/>
          <a:p>
            <a:r>
              <a:rPr lang="en-US" sz="2000" dirty="0" smtClean="0"/>
              <a:t>After designing the new activity, TAG, implement the activity in an appropriate setting, collect </a:t>
            </a:r>
            <a:r>
              <a:rPr lang="en-US" sz="2000" dirty="0" smtClean="0"/>
              <a:t>and </a:t>
            </a:r>
            <a:r>
              <a:rPr lang="en-US" sz="2000" dirty="0" smtClean="0"/>
              <a:t>analyze data to determine it’s success, asses future potential, and present the experience and potential use. </a:t>
            </a:r>
            <a:endParaRPr lang="en-US" sz="2000" dirty="0"/>
          </a:p>
        </p:txBody>
      </p:sp>
      <p:pic>
        <p:nvPicPr>
          <p:cNvPr id="5" name="Picture 6" descr="azsgc_logo_transparent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621"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71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Technologies</a:t>
            </a:r>
            <a:endParaRPr lang="en-US" dirty="0"/>
          </a:p>
        </p:txBody>
      </p:sp>
      <p:sp>
        <p:nvSpPr>
          <p:cNvPr id="3" name="Content Placeholder 2"/>
          <p:cNvSpPr>
            <a:spLocks noGrp="1"/>
          </p:cNvSpPr>
          <p:nvPr>
            <p:ph idx="1"/>
          </p:nvPr>
        </p:nvSpPr>
        <p:spPr>
          <a:xfrm>
            <a:off x="457200" y="2420689"/>
            <a:ext cx="4107357" cy="4081711"/>
          </a:xfrm>
        </p:spPr>
        <p:txBody>
          <a:bodyPr>
            <a:normAutofit/>
          </a:bodyPr>
          <a:lstStyle/>
          <a:p>
            <a:r>
              <a:rPr lang="en-US" dirty="0" smtClean="0"/>
              <a:t>GPS = Global Positioning System</a:t>
            </a:r>
          </a:p>
          <a:p>
            <a:r>
              <a:rPr lang="en-US" dirty="0" smtClean="0"/>
              <a:t>Increased availability and usage of mobile technologies</a:t>
            </a:r>
          </a:p>
          <a:p>
            <a:r>
              <a:rPr lang="en-US" dirty="0" smtClean="0"/>
              <a:t>Combination of mobile and geospatial technology</a:t>
            </a:r>
          </a:p>
          <a:p>
            <a:r>
              <a:rPr lang="en-US" dirty="0" smtClean="0"/>
              <a:t>Applications developed by the Stealth Health team </a:t>
            </a:r>
          </a:p>
        </p:txBody>
      </p:sp>
      <p:pic>
        <p:nvPicPr>
          <p:cNvPr id="4" name="Picture 3"/>
          <p:cNvPicPr>
            <a:picLocks noChangeAspect="1"/>
          </p:cNvPicPr>
          <p:nvPr/>
        </p:nvPicPr>
        <p:blipFill>
          <a:blip r:embed="rId3"/>
          <a:stretch>
            <a:fillRect/>
          </a:stretch>
        </p:blipFill>
        <p:spPr>
          <a:xfrm>
            <a:off x="4983382" y="2762004"/>
            <a:ext cx="3314700" cy="2692400"/>
          </a:xfrm>
          <a:prstGeom prst="rect">
            <a:avLst/>
          </a:prstGeom>
        </p:spPr>
      </p:pic>
      <p:pic>
        <p:nvPicPr>
          <p:cNvPr id="5" name="Picture 6" descr="azsgc_logo_transparent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6889" y="568607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39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i-Challenge! </a:t>
            </a:r>
            <a:endParaRPr lang="en-US" i="1" dirty="0"/>
          </a:p>
        </p:txBody>
      </p:sp>
      <p:sp>
        <p:nvSpPr>
          <p:cNvPr id="3" name="Content Placeholder 2"/>
          <p:cNvSpPr>
            <a:spLocks noGrp="1"/>
          </p:cNvSpPr>
          <p:nvPr>
            <p:ph idx="1"/>
          </p:nvPr>
        </p:nvSpPr>
        <p:spPr/>
        <p:txBody>
          <a:bodyPr>
            <a:normAutofit fontScale="92500" lnSpcReduction="10000"/>
          </a:bodyPr>
          <a:lstStyle/>
          <a:p>
            <a:r>
              <a:rPr lang="en-US" dirty="0" smtClean="0"/>
              <a:t>8-week program</a:t>
            </a:r>
          </a:p>
          <a:p>
            <a:r>
              <a:rPr lang="en-US" dirty="0" smtClean="0"/>
              <a:t>Population: Vulnerable youth ages 11-14</a:t>
            </a:r>
          </a:p>
          <a:p>
            <a:r>
              <a:rPr lang="en-US" dirty="0" smtClean="0"/>
              <a:t>Two middle schools </a:t>
            </a:r>
          </a:p>
          <a:p>
            <a:pPr lvl="1"/>
            <a:r>
              <a:rPr lang="en-US" dirty="0" smtClean="0"/>
              <a:t>Control (w/o mobile GPS technology</a:t>
            </a:r>
            <a:r>
              <a:rPr lang="en-US" dirty="0"/>
              <a:t>): Hohokam Middle school, Coolidge, AZ </a:t>
            </a:r>
            <a:endParaRPr lang="en-US" dirty="0" smtClean="0"/>
          </a:p>
          <a:p>
            <a:pPr lvl="1"/>
            <a:r>
              <a:rPr lang="en-US" dirty="0"/>
              <a:t>Experimental  (w/ mobile GPS technology</a:t>
            </a:r>
            <a:r>
              <a:rPr lang="en-US" dirty="0" smtClean="0"/>
              <a:t>): Sequoia </a:t>
            </a:r>
            <a:r>
              <a:rPr lang="en-US" dirty="0"/>
              <a:t>Pathway Academy, Maricopa, </a:t>
            </a:r>
            <a:r>
              <a:rPr lang="en-US" dirty="0" smtClean="0"/>
              <a:t>AZ </a:t>
            </a:r>
          </a:p>
          <a:p>
            <a:r>
              <a:rPr lang="en-US" dirty="0" smtClean="0"/>
              <a:t>Four team-based activities</a:t>
            </a:r>
          </a:p>
        </p:txBody>
      </p:sp>
      <p:pic>
        <p:nvPicPr>
          <p:cNvPr id="4" name="Picture 6" descr="azsgc_logo_transparent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621" y="5870857"/>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95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322"/>
            <a:ext cx="8229600" cy="845798"/>
          </a:xfrm>
        </p:spPr>
        <p:txBody>
          <a:bodyPr/>
          <a:lstStyle/>
          <a:p>
            <a:r>
              <a:rPr lang="en-US" dirty="0" smtClean="0"/>
              <a:t>Four Activities</a:t>
            </a:r>
            <a:endParaRPr lang="en-US" dirty="0"/>
          </a:p>
        </p:txBody>
      </p:sp>
      <p:pic>
        <p:nvPicPr>
          <p:cNvPr id="7" name="Content Placeholder 6"/>
          <p:cNvPicPr>
            <a:picLocks noGrp="1" noChangeAspect="1"/>
          </p:cNvPicPr>
          <p:nvPr>
            <p:ph sz="half" idx="1"/>
          </p:nvPr>
        </p:nvPicPr>
        <p:blipFill>
          <a:blip r:embed="rId3"/>
          <a:srcRect l="4294" r="4294"/>
          <a:stretch>
            <a:fillRect/>
          </a:stretch>
        </p:blipFill>
        <p:spPr>
          <a:xfrm>
            <a:off x="6190318" y="2862530"/>
            <a:ext cx="2735992" cy="251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Map Mashup.jpg"/>
          <p:cNvPicPr>
            <a:picLocks noGrp="1" noChangeAspect="1"/>
          </p:cNvPicPr>
          <p:nvPr>
            <p:ph sz="half" idx="2"/>
          </p:nvPr>
        </p:nvPicPr>
        <p:blipFill>
          <a:blip r:embed="rId4">
            <a:extLst>
              <a:ext uri="{28A0092B-C50C-407E-A947-70E740481C1C}">
                <a14:useLocalDpi xmlns:a14="http://schemas.microsoft.com/office/drawing/2010/main" val="0"/>
              </a:ext>
            </a:extLst>
          </a:blip>
          <a:srcRect l="15887" r="15887"/>
          <a:stretch>
            <a:fillRect/>
          </a:stretch>
        </p:blipFill>
        <p:spPr>
          <a:xfrm>
            <a:off x="2987044" y="2862530"/>
            <a:ext cx="2864044" cy="251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a:off x="164300" y="1931071"/>
            <a:ext cx="2957424" cy="6077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Treasure Hunt</a:t>
            </a:r>
            <a:endParaRPr lang="en-US" dirty="0"/>
          </a:p>
        </p:txBody>
      </p:sp>
      <p:sp>
        <p:nvSpPr>
          <p:cNvPr id="10" name="Title 1"/>
          <p:cNvSpPr txBox="1">
            <a:spLocks/>
          </p:cNvSpPr>
          <p:nvPr/>
        </p:nvSpPr>
        <p:spPr>
          <a:xfrm>
            <a:off x="3377387" y="1931071"/>
            <a:ext cx="2493172" cy="6077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t>Mapping</a:t>
            </a:r>
            <a:endParaRPr lang="en-US" sz="3400" dirty="0"/>
          </a:p>
        </p:txBody>
      </p:sp>
      <p:sp>
        <p:nvSpPr>
          <p:cNvPr id="11" name="Title 1"/>
          <p:cNvSpPr txBox="1">
            <a:spLocks/>
          </p:cNvSpPr>
          <p:nvPr/>
        </p:nvSpPr>
        <p:spPr>
          <a:xfrm>
            <a:off x="6026606" y="1931071"/>
            <a:ext cx="2957424" cy="60776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Earth Drawing</a:t>
            </a:r>
            <a:endParaRPr lang="en-US" dirty="0"/>
          </a:p>
        </p:txBody>
      </p:sp>
      <p:sp>
        <p:nvSpPr>
          <p:cNvPr id="14" name="Title 1"/>
          <p:cNvSpPr txBox="1">
            <a:spLocks/>
          </p:cNvSpPr>
          <p:nvPr/>
        </p:nvSpPr>
        <p:spPr>
          <a:xfrm>
            <a:off x="457200" y="5617688"/>
            <a:ext cx="8229600" cy="8457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TAG!</a:t>
            </a:r>
            <a:endParaRPr lang="en-US" dirty="0"/>
          </a:p>
        </p:txBody>
      </p:sp>
      <p:pic>
        <p:nvPicPr>
          <p:cNvPr id="15" name="Picture 6" descr="azsgc_logo_transparent_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6621"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361000" y="2861538"/>
            <a:ext cx="2298471" cy="2517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30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56" y="280318"/>
            <a:ext cx="3008313" cy="762627"/>
          </a:xfrm>
        </p:spPr>
        <p:txBody>
          <a:bodyPr>
            <a:normAutofit fontScale="90000"/>
          </a:bodyPr>
          <a:lstStyle/>
          <a:p>
            <a:r>
              <a:rPr lang="en-US" sz="4000" dirty="0" smtClean="0"/>
              <a:t>TAG Activity</a:t>
            </a:r>
            <a:endParaRPr lang="en-US" sz="4000" dirty="0"/>
          </a:p>
        </p:txBody>
      </p:sp>
      <p:sp>
        <p:nvSpPr>
          <p:cNvPr id="4" name="Text Placeholder 3"/>
          <p:cNvSpPr>
            <a:spLocks noGrp="1"/>
          </p:cNvSpPr>
          <p:nvPr>
            <p:ph type="body" sz="half" idx="2"/>
          </p:nvPr>
        </p:nvSpPr>
        <p:spPr>
          <a:xfrm>
            <a:off x="136722" y="1192338"/>
            <a:ext cx="3729110" cy="1104556"/>
          </a:xfrm>
        </p:spPr>
        <p:txBody>
          <a:bodyPr>
            <a:normAutofit/>
          </a:bodyPr>
          <a:lstStyle/>
          <a:p>
            <a:r>
              <a:rPr lang="en-US" sz="2000" dirty="0" smtClean="0"/>
              <a:t>Based on a relay race concept where photos and NPA facts represent the baton</a:t>
            </a:r>
          </a:p>
          <a:p>
            <a:endParaRPr lang="en-US" dirty="0"/>
          </a:p>
        </p:txBody>
      </p:sp>
      <p:pic>
        <p:nvPicPr>
          <p:cNvPr id="11"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1" y="2668835"/>
            <a:ext cx="1864555" cy="1048812"/>
          </a:xfrm>
          <a:prstGeom prst="rect">
            <a:avLst/>
          </a:prstGeom>
        </p:spPr>
      </p:pic>
      <p:pic>
        <p:nvPicPr>
          <p:cNvPr id="12"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493" y="2296893"/>
            <a:ext cx="1014982" cy="1792697"/>
          </a:xfrm>
          <a:prstGeom prst="rect">
            <a:avLst/>
          </a:prstGeom>
        </p:spPr>
      </p:pic>
      <p:pic>
        <p:nvPicPr>
          <p:cNvPr id="13" name="Content Placeholder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02" y="4313677"/>
            <a:ext cx="1008392" cy="1792697"/>
          </a:xfrm>
          <a:prstGeom prst="rect">
            <a:avLst/>
          </a:prstGeom>
        </p:spPr>
      </p:pic>
      <p:pic>
        <p:nvPicPr>
          <p:cNvPr id="14" name="Content Placeholder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707" y="4685619"/>
            <a:ext cx="1864555" cy="1048812"/>
          </a:xfrm>
          <a:prstGeom prst="rect">
            <a:avLst/>
          </a:prstGeom>
        </p:spPr>
      </p:pic>
      <p:pic>
        <p:nvPicPr>
          <p:cNvPr id="23" name="Picture 6" descr="azsgc_logo_transparent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9168"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029200" y="273050"/>
            <a:ext cx="3657600" cy="4236543"/>
          </a:xfrm>
        </p:spPr>
        <p:txBody>
          <a:bodyPr/>
          <a:lstStyle/>
          <a:p>
            <a:r>
              <a:rPr lang="en-US" dirty="0"/>
              <a:t>Kids between the ages of 6 and 14 eat fast food 157,000,000 times every month in the U.S. How much fast food do you eat? Many people eat the entire amount of calories they need for one day in just one meal at a fast food restaurant! Decrease your portions to increase your health!	</a:t>
            </a:r>
          </a:p>
        </p:txBody>
      </p:sp>
      <p:pic>
        <p:nvPicPr>
          <p:cNvPr id="5" name="Picture 4" descr="ichallenge 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7951" y="4722264"/>
            <a:ext cx="3239899" cy="1384110"/>
          </a:xfrm>
          <a:prstGeom prst="rect">
            <a:avLst/>
          </a:prstGeom>
        </p:spPr>
      </p:pic>
    </p:spTree>
    <p:extLst>
      <p:ext uri="{BB962C8B-B14F-4D97-AF65-F5344CB8AC3E}">
        <p14:creationId xmlns:p14="http://schemas.microsoft.com/office/powerpoint/2010/main" val="2967570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TAG: Design on the Google map</a:t>
            </a:r>
            <a:endParaRPr lang="en-US" dirty="0"/>
          </a:p>
        </p:txBody>
      </p:sp>
      <p:pic>
        <p:nvPicPr>
          <p:cNvPr id="7" name="Picture 6" descr="TAG 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015" y="1536169"/>
            <a:ext cx="6627597" cy="5121325"/>
          </a:xfrm>
          <a:prstGeom prst="rect">
            <a:avLst/>
          </a:prstGeom>
        </p:spPr>
      </p:pic>
      <p:pic>
        <p:nvPicPr>
          <p:cNvPr id="8" name="Picture 6" descr="azsgc_logo_transparent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9373" y="5840521"/>
            <a:ext cx="740358" cy="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51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3223</TotalTime>
  <Words>937</Words>
  <Application>Microsoft Macintosh PowerPoint</Application>
  <PresentationFormat>On-screen Show (4:3)</PresentationFormat>
  <Paragraphs>93</Paragraphs>
  <Slides>16</Slides>
  <Notes>10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Genesis</vt:lpstr>
      <vt:lpstr>Promoting Physical Activity and Nutrition Awareness in Middle School Youth Through the Design of Activities Using Geospatial Technologies</vt:lpstr>
      <vt:lpstr>Thank You!</vt:lpstr>
      <vt:lpstr>Overview</vt:lpstr>
      <vt:lpstr>Objective &amp; Goal</vt:lpstr>
      <vt:lpstr>GPS Technologies</vt:lpstr>
      <vt:lpstr>i-Challenge! </vt:lpstr>
      <vt:lpstr>Four Activities</vt:lpstr>
      <vt:lpstr>TAG Activity</vt:lpstr>
      <vt:lpstr>TAG: Design on the Google map</vt:lpstr>
      <vt:lpstr>TAG: Introduced and implemented!</vt:lpstr>
      <vt:lpstr>PowerPoint Presentation</vt:lpstr>
      <vt:lpstr>Results</vt:lpstr>
      <vt:lpstr>Interpretation</vt:lpstr>
      <vt:lpstr>The Future</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Physical Activity and Nutrition Awareness in Middle School Youth Through the Design of Activities Using Geospatial Technologies</dc:title>
  <dc:creator>Chelsea Page</dc:creator>
  <cp:lastModifiedBy>Chelsea Page</cp:lastModifiedBy>
  <cp:revision>106</cp:revision>
  <cp:lastPrinted>2012-04-09T03:09:50Z</cp:lastPrinted>
  <dcterms:created xsi:type="dcterms:W3CDTF">2012-04-01T02:52:44Z</dcterms:created>
  <dcterms:modified xsi:type="dcterms:W3CDTF">2012-04-11T21:15:29Z</dcterms:modified>
</cp:coreProperties>
</file>